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8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82" r:id="rId12"/>
    <p:sldId id="279" r:id="rId13"/>
    <p:sldId id="265" r:id="rId14"/>
    <p:sldId id="266" r:id="rId15"/>
    <p:sldId id="267" r:id="rId16"/>
    <p:sldId id="268" r:id="rId17"/>
    <p:sldId id="269" r:id="rId18"/>
    <p:sldId id="270" r:id="rId19"/>
    <p:sldId id="272" r:id="rId20"/>
    <p:sldId id="271" r:id="rId21"/>
    <p:sldId id="273" r:id="rId22"/>
    <p:sldId id="275" r:id="rId23"/>
    <p:sldId id="277" r:id="rId24"/>
    <p:sldId id="278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02" autoAdjust="0"/>
    <p:restoredTop sz="91088" autoAdjust="0"/>
  </p:normalViewPr>
  <p:slideViewPr>
    <p:cSldViewPr snapToGrid="0" showGuides="1">
      <p:cViewPr>
        <p:scale>
          <a:sx n="112" d="100"/>
          <a:sy n="112" d="100"/>
        </p:scale>
        <p:origin x="440" y="2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CF4F6-E4CD-482B-A1BE-AF70DBBA5657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D13557-76FB-4DC5-A029-EF8B05BB3B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204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할로겐화은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: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할로겐과 은과의 화합물을 말하며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염화은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Agcl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),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브롬화은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Agbr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),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요드화은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AgI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이 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필름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인화지 등의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감광층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유제층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으로서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재라틴과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 혼합하여 표면에 도포하는 감광물질을 말한다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13557-76FB-4DC5-A029-EF8B05BB3B8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910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13557-76FB-4DC5-A029-EF8B05BB3B8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16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정공은 전자가 떠난 자리를 의미합니다</a:t>
            </a:r>
            <a:r>
              <a:rPr lang="en-US" altLang="ko-KR" dirty="0"/>
              <a:t>. </a:t>
            </a:r>
            <a:r>
              <a:rPr lang="ko-KR" altLang="en-US" dirty="0"/>
              <a:t>정공은 실제로는 입자가 아니라</a:t>
            </a:r>
            <a:r>
              <a:rPr lang="en-US" altLang="ko-KR" dirty="0"/>
              <a:t>, </a:t>
            </a:r>
            <a:r>
              <a:rPr lang="ko-KR" altLang="en-US" dirty="0"/>
              <a:t>전자가 빠져나간 자리에서 전자의 반대인 </a:t>
            </a:r>
            <a:r>
              <a:rPr lang="ko-KR" altLang="en-US" b="1" dirty="0"/>
              <a:t>양전하</a:t>
            </a:r>
            <a:r>
              <a:rPr lang="ko-KR" altLang="en-US" dirty="0"/>
              <a:t>처럼 행동하는 가상의 개념입니다</a:t>
            </a:r>
            <a:r>
              <a:rPr lang="en-US" altLang="ko-KR" dirty="0"/>
              <a:t>. </a:t>
            </a:r>
            <a:r>
              <a:rPr lang="ko-KR" altLang="en-US" dirty="0"/>
              <a:t>반도체 내에서 전자가 에너지를 받아 </a:t>
            </a:r>
            <a:r>
              <a:rPr lang="ko-KR" altLang="en-US" b="1" dirty="0"/>
              <a:t>전도대</a:t>
            </a:r>
            <a:r>
              <a:rPr lang="ko-KR" altLang="en-US" dirty="0"/>
              <a:t>로 올라가게 되면</a:t>
            </a:r>
            <a:r>
              <a:rPr lang="en-US" altLang="ko-KR" dirty="0"/>
              <a:t>, </a:t>
            </a:r>
            <a:r>
              <a:rPr lang="ko-KR" altLang="en-US" dirty="0"/>
              <a:t>원래 전자가 있던 </a:t>
            </a:r>
            <a:r>
              <a:rPr lang="ko-KR" altLang="en-US" b="1" dirty="0"/>
              <a:t>가전자대</a:t>
            </a:r>
            <a:r>
              <a:rPr lang="en-US" altLang="ko-KR" b="1" dirty="0"/>
              <a:t>(valence band)</a:t>
            </a:r>
            <a:r>
              <a:rPr lang="ko-KR" altLang="en-US" dirty="0"/>
              <a:t>에 빈 자리가 생깁니다</a:t>
            </a:r>
            <a:r>
              <a:rPr lang="en-US" altLang="ko-KR" dirty="0"/>
              <a:t>. </a:t>
            </a:r>
            <a:r>
              <a:rPr lang="ko-KR" altLang="en-US" dirty="0"/>
              <a:t>이 빈 자리가 바로 정공입니다</a:t>
            </a:r>
            <a:r>
              <a:rPr lang="en-US" altLang="ko-KR" dirty="0"/>
              <a:t>.</a:t>
            </a:r>
            <a:r>
              <a:rPr lang="ko-KR" altLang="en-US" dirty="0"/>
              <a:t> 정공은 반도체 내에서 양전하를 띠고 전류를 운반하는 역할을 합니다</a:t>
            </a:r>
            <a:r>
              <a:rPr lang="en-US" altLang="ko-KR" dirty="0"/>
              <a:t>. </a:t>
            </a:r>
            <a:r>
              <a:rPr lang="ko-KR" altLang="en-US" dirty="0"/>
              <a:t>실제로는 전자가 움직이지만</a:t>
            </a:r>
            <a:r>
              <a:rPr lang="en-US" altLang="ko-KR" dirty="0"/>
              <a:t>, </a:t>
            </a:r>
            <a:r>
              <a:rPr lang="ko-KR" altLang="en-US" dirty="0"/>
              <a:t>외부에서는 마치 정공이 움직이는 것처럼 보이게 됩니다</a:t>
            </a:r>
            <a:r>
              <a:rPr lang="en-US" altLang="ko-KR" dirty="0"/>
              <a:t>. </a:t>
            </a:r>
            <a:r>
              <a:rPr lang="ko-KR" altLang="en-US" dirty="0"/>
              <a:t>이 과정에서 정공은 전자의 반대 방향으로 이동하게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13557-76FB-4DC5-A029-EF8B05BB3B8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739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무어의 법칙</a:t>
            </a:r>
            <a:r>
              <a:rPr lang="en-US" altLang="ko-KR" dirty="0"/>
              <a:t>: </a:t>
            </a:r>
            <a:r>
              <a:rPr lang="ko-KR" altLang="en-US" dirty="0"/>
              <a:t>반도체 칩에 집적될 수 있는 트랜지스터의 수가 </a:t>
            </a:r>
            <a:r>
              <a:rPr lang="en-US" altLang="ko-KR" dirty="0"/>
              <a:t>18</a:t>
            </a:r>
            <a:r>
              <a:rPr lang="ko-KR" altLang="en-US" dirty="0"/>
              <a:t>개월에서 </a:t>
            </a:r>
            <a:r>
              <a:rPr lang="en-US" altLang="ko-KR" dirty="0"/>
              <a:t>2</a:t>
            </a:r>
            <a:r>
              <a:rPr lang="ko-KR" altLang="en-US" dirty="0"/>
              <a:t>년마다 두 배로 증가한다</a:t>
            </a:r>
            <a:endParaRPr lang="en-US" altLang="ko-KR" dirty="0"/>
          </a:p>
          <a:p>
            <a:r>
              <a:rPr lang="ko-KR" altLang="en-US" dirty="0"/>
              <a:t>전자기기의 성능이 빠르게 발전하고</a:t>
            </a:r>
            <a:r>
              <a:rPr lang="en-US" altLang="ko-KR" dirty="0"/>
              <a:t>, </a:t>
            </a:r>
            <a:r>
              <a:rPr lang="ko-KR" altLang="en-US" dirty="0"/>
              <a:t>비용이 상대적으로 줄어드는 경향을 설명하는 데 사용</a:t>
            </a:r>
            <a:endParaRPr lang="en-US" altLang="ko-KR" dirty="0"/>
          </a:p>
          <a:p>
            <a:r>
              <a:rPr lang="ko-KR" altLang="en-US" dirty="0"/>
              <a:t>다만</a:t>
            </a:r>
            <a:r>
              <a:rPr lang="en-US" altLang="ko-KR" dirty="0"/>
              <a:t>, "</a:t>
            </a:r>
            <a:r>
              <a:rPr lang="ko-KR" altLang="en-US" dirty="0"/>
              <a:t>법칙</a:t>
            </a:r>
            <a:r>
              <a:rPr lang="en-US" altLang="ko-KR" dirty="0"/>
              <a:t>"</a:t>
            </a:r>
            <a:r>
              <a:rPr lang="ko-KR" altLang="en-US" dirty="0"/>
              <a:t>이라는 용어는 엄밀히 말하면 기술적 트렌드에 대한 관찰에 가까우며</a:t>
            </a:r>
            <a:r>
              <a:rPr lang="en-US" altLang="ko-KR" dirty="0"/>
              <a:t>, </a:t>
            </a:r>
            <a:r>
              <a:rPr lang="ko-KR" altLang="en-US" dirty="0"/>
              <a:t>최근에는 물리적 한계로 인해 이러한 성장 속도가 둔화되고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13557-76FB-4DC5-A029-EF8B05BB3B8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50469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13557-76FB-4DC5-A029-EF8B05BB3B8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176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D643CB-B4AF-FC92-4E3F-DD1DD2A6C7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45596AA-9677-A591-131D-6E365F84C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6ADC9A-A8A9-A537-479E-ECE68F915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02A329-E4D6-1629-6498-2EA40B130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355688-9AB1-B7DD-ECA9-F97136B2D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971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738616-75DF-483A-7C4D-657819A74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AC0953-350A-261C-5459-37E5FDB5C6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C6D3A7-A625-3C2A-209C-CD3C2A09E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33FF50-F75F-EDDF-20AB-20CE6CC4A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1D5B50-5C69-F8B5-74EB-85597282E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5710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B28D54C-AF7C-9633-D1BB-55C15AAB23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CF98E7A-1EE2-77C6-CD59-B4E7976F3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7EB9D0-6C38-0F70-90A5-147936EF4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9C8543-5410-5C01-7218-54C2AF8BA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45E9F8-B3E0-7CF1-BAA2-EF054DD09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5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D63F6F-3C36-81BE-370D-5EA1A233C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E8E819-CCE6-B864-03B8-39A5C4141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0A7B90-2695-2197-FF0D-1DDC59F77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48DDE2-A4E4-8E6D-4646-8390C416C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859EBD-3CA9-3103-7782-8BED2880F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66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AC7302-58F8-8BE3-7DEC-7A7760645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41FB10-BB62-AA17-9695-11B9FC269E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34D448-CF70-8A90-23F0-CFF865E8C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BDC00E-84A6-CF16-E3CE-C7AD644A0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DEC9E8-3193-77F3-794E-69FEF8DFA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469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684BC-BFFC-EBD9-5253-1BC84154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F2ABCA-2400-4482-D068-49E6D52728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8E1723-D196-D6EE-2F9D-0A837D0DC6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4D7EC7-40EC-80E3-5087-0D4837FF8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9FA019-767D-61ED-A89B-D727801C1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51B3F2-9BC5-6813-6185-BCAEEED6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486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25AFC2-6FE2-125D-EEBD-E5079A3D3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1EEC55-7995-2EC5-B9BE-22B8AB995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D2DADFB-D6A5-9565-DAD3-59AD207DD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D5797D-794C-4F1A-68C3-A8C8C19903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D4E092-0748-DBAF-02C2-AEF22D0615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345F80B-A567-666C-6A1E-1B1781C48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366E3AE-AE19-E923-DD07-7C10C9513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7810390-92A2-9177-28B8-C43FDECCB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845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15C8DA-40CA-9CC7-E1AC-E109313F9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A7CD3FD-9B84-CCA7-EE32-4945C1FB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8A4949B-EA44-8B39-B3D5-7E75EDBB2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EFD7276-DEE1-D681-6ACF-5C7E1F3F6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1399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792D5D-259E-8D2F-0363-364E80352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572D7A-3FD9-90DF-6AB4-616D91971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FC345A-5A2C-026C-C75A-109C7B00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106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90436C-F249-2F5B-D260-4DDE62335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88D9AF-E85D-7FB6-EB1B-3F0F35CB37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821F55-C132-4E2E-1D02-4FF638CB53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D80226-7386-0086-504D-29AF5A852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9C8459-8326-1044-7706-163D8EDD8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B7A6DC-1A66-941B-B6C9-EB587DD18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74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BE4ECF-2F85-6840-42EF-3FAED791A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75C8EF6-7975-4488-025B-A06531C0D7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5BC9DF-C646-65F2-548F-180120A29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0413F9-D39D-626C-784E-3B37456BE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9D6271-7F01-A7B5-C3C4-A3595DECD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1D59FD-C574-E1FC-C6A0-02B4137DD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11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57A619-EFAA-4BF0-58C8-241B21168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DCD828-2C65-B79D-D161-D8FD0EC14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FA96C8-C88D-F742-743E-452166F8C8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1E80E0-617B-407A-BFE3-45D05778293C}" type="datetimeFigureOut">
              <a:rPr lang="ko-KR" altLang="en-US" smtClean="0"/>
              <a:t>2024. 9. 10.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2AB54C-9D74-D80B-CBA2-D338FDC7B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F7FE8A-ADDB-BE6C-221C-DA08F5F107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459581-2DF6-4253-97EF-D995AB5B4C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618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F8B3BF-8BC9-5AAC-28F2-EE3B1C7BA67B}"/>
              </a:ext>
            </a:extLst>
          </p:cNvPr>
          <p:cNvSpPr txBox="1"/>
          <p:nvPr/>
        </p:nvSpPr>
        <p:spPr>
          <a:xfrm>
            <a:off x="4770156" y="2433771"/>
            <a:ext cx="26516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000000"/>
                </a:solidFill>
                <a:latin typeface="-apple-system"/>
              </a:rPr>
              <a:t>FPCV 3</a:t>
            </a:r>
            <a:r>
              <a:rPr lang="ko-KR" altLang="en-US" sz="4000" dirty="0">
                <a:solidFill>
                  <a:srgbClr val="000000"/>
                </a:solidFill>
                <a:latin typeface="-apple-system"/>
              </a:rPr>
              <a:t>주차</a:t>
            </a:r>
            <a:endParaRPr lang="ko-KR" altLang="en-US" sz="40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A36E769-C784-3227-5100-E4F89A397334}"/>
              </a:ext>
            </a:extLst>
          </p:cNvPr>
          <p:cNvGrpSpPr/>
          <p:nvPr/>
        </p:nvGrpSpPr>
        <p:grpSpPr>
          <a:xfrm>
            <a:off x="5426586" y="3858592"/>
            <a:ext cx="1338828" cy="974218"/>
            <a:chOff x="5426586" y="3858592"/>
            <a:chExt cx="1338828" cy="97421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91BDBD1-5325-A6E7-F967-39743E1E53FF}"/>
                </a:ext>
              </a:extLst>
            </p:cNvPr>
            <p:cNvSpPr txBox="1"/>
            <p:nvPr/>
          </p:nvSpPr>
          <p:spPr>
            <a:xfrm>
              <a:off x="5578068" y="3858592"/>
              <a:ext cx="10358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곽나영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452D03D-A70C-BFFF-5EC0-24C6F57260B7}"/>
                </a:ext>
              </a:extLst>
            </p:cNvPr>
            <p:cNvSpPr txBox="1"/>
            <p:nvPr/>
          </p:nvSpPr>
          <p:spPr>
            <a:xfrm>
              <a:off x="5426586" y="4463478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2024.09.10</a:t>
              </a:r>
              <a:endPara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923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901DA5-E2CB-4923-7613-CF4D6F13D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4891" y="0"/>
            <a:ext cx="7522217" cy="41971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6A7D47-B5E1-C3FC-F4B5-E848E3B383AD}"/>
              </a:ext>
            </a:extLst>
          </p:cNvPr>
          <p:cNvSpPr txBox="1"/>
          <p:nvPr/>
        </p:nvSpPr>
        <p:spPr>
          <a:xfrm>
            <a:off x="347482" y="4360753"/>
            <a:ext cx="2244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2007 –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핸드폰 카메라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8A6C69-8127-A351-72E2-8DF4ECBAAAE4}"/>
              </a:ext>
            </a:extLst>
          </p:cNvPr>
          <p:cNvSpPr txBox="1"/>
          <p:nvPr/>
        </p:nvSpPr>
        <p:spPr>
          <a:xfrm>
            <a:off x="435859" y="4743761"/>
            <a:ext cx="98635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이제는 핸드폰과 같은 소형 디바이스에 더 작은 카메라 모듈을 넣어 더 쉽게 사진을 찍을 수 있게 되었고 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 해상도 높은 이미지 촬영도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가능해졌다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955AB8-689C-8DDD-34C2-0619253EF440}"/>
              </a:ext>
            </a:extLst>
          </p:cNvPr>
          <p:cNvSpPr txBox="1"/>
          <p:nvPr/>
        </p:nvSpPr>
        <p:spPr>
          <a:xfrm>
            <a:off x="435859" y="5403768"/>
            <a:ext cx="5086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따라서 사진으로 소통이 증가해 많은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SNS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들이 등장</a:t>
            </a:r>
          </a:p>
        </p:txBody>
      </p:sp>
    </p:spTree>
    <p:extLst>
      <p:ext uri="{BB962C8B-B14F-4D97-AF65-F5344CB8AC3E}">
        <p14:creationId xmlns:p14="http://schemas.microsoft.com/office/powerpoint/2010/main" val="2882816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7C491B4-1CD1-29B3-524A-5B0DF2AB80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764542"/>
              </p:ext>
            </p:extLst>
          </p:nvPr>
        </p:nvGraphicFramePr>
        <p:xfrm>
          <a:off x="1147095" y="1555409"/>
          <a:ext cx="9078454" cy="31050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2603">
                  <a:extLst>
                    <a:ext uri="{9D8B030D-6E8A-4147-A177-3AD203B41FA5}">
                      <a16:colId xmlns:a16="http://schemas.microsoft.com/office/drawing/2014/main" val="4247238190"/>
                    </a:ext>
                  </a:extLst>
                </a:gridCol>
                <a:gridCol w="3598065">
                  <a:extLst>
                    <a:ext uri="{9D8B030D-6E8A-4147-A177-3AD203B41FA5}">
                      <a16:colId xmlns:a16="http://schemas.microsoft.com/office/drawing/2014/main" val="3848839111"/>
                    </a:ext>
                  </a:extLst>
                </a:gridCol>
                <a:gridCol w="4117786">
                  <a:extLst>
                    <a:ext uri="{9D8B030D-6E8A-4147-A177-3AD203B41FA5}">
                      <a16:colId xmlns:a16="http://schemas.microsoft.com/office/drawing/2014/main" val="1709734979"/>
                    </a:ext>
                  </a:extLst>
                </a:gridCol>
              </a:tblGrid>
              <a:tr h="452593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코닥</a:t>
                      </a:r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 </a:t>
                      </a:r>
                      <a:r>
                        <a:rPr lang="ko-KR" altLang="en-US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브라우니</a:t>
                      </a:r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 </a:t>
                      </a:r>
                      <a:r>
                        <a:rPr lang="en-US" altLang="ko-KR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1</a:t>
                      </a:r>
                      <a:endParaRPr lang="ko-KR" altLang="en-US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카메라 모듈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2770446"/>
                  </a:ext>
                </a:extLst>
              </a:tr>
              <a:tr h="5171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크기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너무 큼</a:t>
                      </a:r>
                      <a:r>
                        <a:rPr lang="en-US" altLang="ko-KR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..</a:t>
                      </a:r>
                      <a:endParaRPr lang="ko-KR" altLang="en-US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진짜 작음</a:t>
                      </a:r>
                      <a:r>
                        <a:rPr lang="en-US" altLang="ko-KR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!</a:t>
                      </a:r>
                      <a:endParaRPr lang="ko-KR" altLang="en-US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7816955"/>
                  </a:ext>
                </a:extLst>
              </a:tr>
              <a:tr h="4639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필름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홀더에 넣고 다 쓰면 교체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이미지 센서로 무한 촬영 가능</a:t>
                      </a:r>
                      <a:r>
                        <a:rPr lang="en-US" altLang="ko-KR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!</a:t>
                      </a:r>
                      <a:endParaRPr lang="ko-KR" altLang="en-US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5600062"/>
                  </a:ext>
                </a:extLst>
              </a:tr>
              <a:tr h="571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사진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필름을 통으로 현상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 장만 골라서 출력 가능</a:t>
                      </a:r>
                      <a:r>
                        <a:rPr lang="en-US" altLang="ko-KR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!</a:t>
                      </a:r>
                      <a:endParaRPr lang="ko-KR" altLang="en-US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662658"/>
                  </a:ext>
                </a:extLst>
              </a:tr>
              <a:tr h="5176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디스플레이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뷰파인더로</a:t>
                      </a:r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 카메라의 방향 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디스플레이로 직접 확인 가능</a:t>
                      </a:r>
                      <a:r>
                        <a:rPr lang="en-US" altLang="ko-KR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!</a:t>
                      </a:r>
                      <a:endParaRPr lang="ko-KR" altLang="en-US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423933"/>
                  </a:ext>
                </a:extLst>
              </a:tr>
              <a:tr h="5825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초점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고정 초점 카메라</a:t>
                      </a:r>
                      <a:r>
                        <a:rPr lang="en-US" altLang="ko-KR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.. </a:t>
                      </a:r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조정 </a:t>
                      </a:r>
                      <a:r>
                        <a:rPr lang="en-US" altLang="ko-KR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X</a:t>
                      </a:r>
                      <a:endParaRPr lang="ko-KR" altLang="en-US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간단하고 정밀하게 렌즈의 위치 조정 가능</a:t>
                      </a:r>
                      <a:r>
                        <a:rPr lang="en-US" altLang="ko-KR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!</a:t>
                      </a:r>
                      <a:endParaRPr lang="ko-KR" altLang="en-US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17161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2255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F8B3BF-8BC9-5AAC-28F2-EE3B1C7BA67B}"/>
              </a:ext>
            </a:extLst>
          </p:cNvPr>
          <p:cNvSpPr txBox="1"/>
          <p:nvPr/>
        </p:nvSpPr>
        <p:spPr>
          <a:xfrm>
            <a:off x="3349863" y="3075057"/>
            <a:ext cx="5806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sz="40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Types of Image Sensors</a:t>
            </a:r>
            <a:endParaRPr lang="ko-KR" altLang="en-US" sz="4000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35718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DCAD48C-382C-CED0-F8B0-70A2A2EAC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0"/>
            <a:ext cx="7467600" cy="41503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27CDD9-4D16-6D4F-CD4A-D610FB936AF4}"/>
              </a:ext>
            </a:extLst>
          </p:cNvPr>
          <p:cNvSpPr txBox="1"/>
          <p:nvPr/>
        </p:nvSpPr>
        <p:spPr>
          <a:xfrm>
            <a:off x="435859" y="4497955"/>
            <a:ext cx="926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충분한 에너지를 가진 광자와 실리콘 원자가 부딪히면 전자가 떨어져 나가고 전자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정공 쌍이 생성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8F76D-930E-DA8A-D6F2-BB16DAFEDCEA}"/>
              </a:ext>
            </a:extLst>
          </p:cNvPr>
          <p:cNvSpPr txBox="1"/>
          <p:nvPr/>
        </p:nvSpPr>
        <p:spPr>
          <a:xfrm>
            <a:off x="435859" y="4867287"/>
            <a:ext cx="10870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일정한 강도의 빛이 계속 들어오게 되면 </a:t>
            </a:r>
            <a:r>
              <a:rPr lang="ko-KR" altLang="en-US" dirty="0">
                <a:solidFill>
                  <a:srgbClr val="0070C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광자와 부딪혀 전자가 떨어져 나가는 속도와 </a:t>
            </a:r>
            <a:r>
              <a:rPr lang="ko-KR" altLang="en-US" dirty="0">
                <a:solidFill>
                  <a:schemeClr val="accent6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전자가 전류로 변하는 속도가 </a:t>
            </a:r>
            <a:endParaRPr lang="en-US" altLang="ko-KR" dirty="0">
              <a:solidFill>
                <a:schemeClr val="accent6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solidFill>
                  <a:schemeClr val="accent6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  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균형을 이루고 </a:t>
            </a:r>
            <a:r>
              <a:rPr lang="ko-KR" altLang="en-US" dirty="0">
                <a:solidFill>
                  <a:srgbClr val="0070C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광자 흐름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과 </a:t>
            </a:r>
            <a:r>
              <a:rPr lang="ko-KR" altLang="en-US" dirty="0">
                <a:solidFill>
                  <a:schemeClr val="accent6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전자 흐름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 평형을 이루게 된다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(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태양광 발전에서 이렇게 평형을 이루게 한다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.)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F24F54-B82E-01F6-A924-9554F01866C9}"/>
              </a:ext>
            </a:extLst>
          </p:cNvPr>
          <p:cNvSpPr txBox="1"/>
          <p:nvPr/>
        </p:nvSpPr>
        <p:spPr>
          <a:xfrm>
            <a:off x="435859" y="6056875"/>
            <a:ext cx="766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이제 이 원리를 가지고 할 것은 전자로 전류를 생성해 전압으로 변환하는 것이다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B9C103-BAA7-4D55-459A-5C1D2CF4C051}"/>
              </a:ext>
            </a:extLst>
          </p:cNvPr>
          <p:cNvSpPr txBox="1"/>
          <p:nvPr/>
        </p:nvSpPr>
        <p:spPr>
          <a:xfrm>
            <a:off x="435859" y="5611609"/>
            <a:ext cx="9023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전자 흐름은 빛의 세기에 따라 결정되는 것으로 전자 흐름을 읽어내면 이미지를 생성할 수 있다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7815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A11CF50-29AA-6F3B-F9F0-4F2E35C73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750" y="0"/>
            <a:ext cx="7418499" cy="4140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BA6996-9333-5F34-0A1C-1E7E1069CC70}"/>
              </a:ext>
            </a:extLst>
          </p:cNvPr>
          <p:cNvSpPr txBox="1"/>
          <p:nvPr/>
        </p:nvSpPr>
        <p:spPr>
          <a:xfrm>
            <a:off x="435859" y="4497955"/>
            <a:ext cx="7433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이미지 센서의 실제 모습으로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18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메가픽셀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한 픽셀에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1.25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마이크로미터이다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43BE9C-F09A-65CD-B9AC-6B2FC3E858CD}"/>
              </a:ext>
            </a:extLst>
          </p:cNvPr>
          <p:cNvSpPr txBox="1"/>
          <p:nvPr/>
        </p:nvSpPr>
        <p:spPr>
          <a:xfrm>
            <a:off x="435858" y="4887341"/>
            <a:ext cx="4445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이미지 센서는 무어의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법칙를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따르지 않는다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350737-2C7E-F4BD-BB9D-C114CF19E7BE}"/>
              </a:ext>
            </a:extLst>
          </p:cNvPr>
          <p:cNvSpPr txBox="1"/>
          <p:nvPr/>
        </p:nvSpPr>
        <p:spPr>
          <a:xfrm>
            <a:off x="420066" y="5679054"/>
            <a:ext cx="11485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가시광선의 파장이 약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0.4~0.7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마이크로미터인데 픽셀 크기를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0.5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마이크로미터로 줄이면 픽셀 크기가 빛의 파장에 근접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501F81-E3A6-CD1B-E006-5DAE06373EB8}"/>
              </a:ext>
            </a:extLst>
          </p:cNvPr>
          <p:cNvSpPr txBox="1"/>
          <p:nvPr/>
        </p:nvSpPr>
        <p:spPr>
          <a:xfrm>
            <a:off x="435858" y="6068440"/>
            <a:ext cx="11792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이렇게 되면 회절 효과로 픽셀이 빛을 더 이상 정확하게 수집하지 못해 픽셀의 수를 늘려 작게 만들어도 해상도 향상이 되지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X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C4B84C-923E-971B-07F0-1E795132A1CF}"/>
              </a:ext>
            </a:extLst>
          </p:cNvPr>
          <p:cNvSpPr txBox="1"/>
          <p:nvPr/>
        </p:nvSpPr>
        <p:spPr>
          <a:xfrm>
            <a:off x="435858" y="5283197"/>
            <a:ext cx="10286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무어의 법칙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: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반도체 칩에 집적될 수 있는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트렌지스터의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수가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18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개월에서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24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개월 주기마다 두 배로 증가한다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3544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E8554F5-13E3-E3E9-6170-04CE9B204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8295" y="0"/>
            <a:ext cx="7417443" cy="41378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A74339-7EDA-B424-CEB2-58701FAD6886}"/>
              </a:ext>
            </a:extLst>
          </p:cNvPr>
          <p:cNvSpPr txBox="1"/>
          <p:nvPr/>
        </p:nvSpPr>
        <p:spPr>
          <a:xfrm>
            <a:off x="435859" y="4497955"/>
            <a:ext cx="5046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전하 결합 소자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(Charged Coupled Device, CCD)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3A170E-C52D-7D66-B0D4-A6AD10269502}"/>
              </a:ext>
            </a:extLst>
          </p:cNvPr>
          <p:cNvSpPr txBox="1"/>
          <p:nvPr/>
        </p:nvSpPr>
        <p:spPr>
          <a:xfrm>
            <a:off x="435859" y="4867287"/>
            <a:ext cx="10508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픽셀 내부에서 들어오는 광자를 전자로 변환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모든 픽셀의 전자 흐름 값을 읽기 위해 각 행에서 수집한 전자를 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   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다음 행으로 계속 전달해 마지막 행까지 도달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9E151C-FE8D-9CF4-F5C5-C2201BE507DB}"/>
              </a:ext>
            </a:extLst>
          </p:cNvPr>
          <p:cNvSpPr txBox="1"/>
          <p:nvPr/>
        </p:nvSpPr>
        <p:spPr>
          <a:xfrm>
            <a:off x="435859" y="5513618"/>
            <a:ext cx="306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같은 열에서 다음 행으로 전달</a:t>
            </a:r>
          </a:p>
        </p:txBody>
      </p:sp>
    </p:spTree>
    <p:extLst>
      <p:ext uri="{BB962C8B-B14F-4D97-AF65-F5344CB8AC3E}">
        <p14:creationId xmlns:p14="http://schemas.microsoft.com/office/powerpoint/2010/main" val="309885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B862F4-27E3-99B3-14F0-2F8766858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373" y="0"/>
            <a:ext cx="7441254" cy="416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171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A01ABE8-70AB-52F8-8C21-73ED2A4C0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687" y="0"/>
            <a:ext cx="7410625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31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01F6A7-236B-3CF1-F253-D162E4CE6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959" y="0"/>
            <a:ext cx="7438081" cy="41690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A13F1E-232F-13C2-A84D-396EA6A1D806}"/>
              </a:ext>
            </a:extLst>
          </p:cNvPr>
          <p:cNvSpPr txBox="1"/>
          <p:nvPr/>
        </p:nvSpPr>
        <p:spPr>
          <a:xfrm>
            <a:off x="435859" y="4497955"/>
            <a:ext cx="6862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마지막 행에서는 전자들이 수평으로 한 픽셀에서 다음 픽셀로 이동한다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700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11413B6-DB68-6941-C419-18D467676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928" y="0"/>
            <a:ext cx="7430144" cy="416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03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CF8B3BF-8BC9-5AAC-28F2-EE3B1C7BA67B}"/>
              </a:ext>
            </a:extLst>
          </p:cNvPr>
          <p:cNvSpPr txBox="1"/>
          <p:nvPr/>
        </p:nvSpPr>
        <p:spPr>
          <a:xfrm>
            <a:off x="3349863" y="3075057"/>
            <a:ext cx="54922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0" i="0" dirty="0">
                <a:solidFill>
                  <a:srgbClr val="000000"/>
                </a:solidFill>
                <a:effectLst/>
                <a:latin typeface="-apple-system"/>
              </a:rPr>
              <a:t>A Brief History of Imaging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5925847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535BE86-82A9-2543-6F85-C998AE5E4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2902" y="0"/>
            <a:ext cx="7426196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817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E1DFCB7-E269-1743-8C39-43E9B82E7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278" y="0"/>
            <a:ext cx="7417443" cy="41684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13BA08-35BE-7AEE-7276-E17FC11A5CC1}"/>
              </a:ext>
            </a:extLst>
          </p:cNvPr>
          <p:cNvSpPr txBox="1"/>
          <p:nvPr/>
        </p:nvSpPr>
        <p:spPr>
          <a:xfrm>
            <a:off x="435859" y="4497955"/>
            <a:ext cx="9842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마지막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픽셀에 도달하게 되면 아날로그 전압으로 변환되고 이를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ADC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통해 디지털 출력으로 변환한다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C6FDDA-A1A4-A531-9668-030FA9267790}"/>
              </a:ext>
            </a:extLst>
          </p:cNvPr>
          <p:cNvSpPr txBox="1"/>
          <p:nvPr/>
        </p:nvSpPr>
        <p:spPr>
          <a:xfrm>
            <a:off x="435859" y="4936113"/>
            <a:ext cx="897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버킷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브리게이드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방식으로 한 행에서 다음 행으로 전달함과 동시에 이전 행에서 전자를 받는다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C1C99C-AAC0-946B-3BA2-C0C6FB60F910}"/>
              </a:ext>
            </a:extLst>
          </p:cNvPr>
          <p:cNvSpPr txBox="1"/>
          <p:nvPr/>
        </p:nvSpPr>
        <p:spPr>
          <a:xfrm>
            <a:off x="435859" y="5374271"/>
            <a:ext cx="6766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이때 전자를 잃거나 다른 전자를 수집하지 않도록 정교하게 해야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한다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23054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4206F5E-F5E7-57CB-C8FF-AFC7A30D0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023" y="0"/>
            <a:ext cx="7463954" cy="41671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BB5451-F310-99D2-5853-332C5F434429}"/>
              </a:ext>
            </a:extLst>
          </p:cNvPr>
          <p:cNvSpPr txBox="1"/>
          <p:nvPr/>
        </p:nvSpPr>
        <p:spPr>
          <a:xfrm>
            <a:off x="435859" y="4497955"/>
            <a:ext cx="10565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CMOS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는 각 픽셀마다 변환하는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회로있어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각 픽셀에서 직접 전압 측정이 가능하고 각각 회로가 독립적으로 작동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921C9F-C8D3-CB68-23F7-907E90BB59A6}"/>
              </a:ext>
            </a:extLst>
          </p:cNvPr>
          <p:cNvSpPr txBox="1"/>
          <p:nvPr/>
        </p:nvSpPr>
        <p:spPr>
          <a:xfrm>
            <a:off x="435859" y="4921364"/>
            <a:ext cx="9761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만약에 이미지의 특정 작은 영역에만 관심이 있다면 그 부분의 픽셀만 읽어내 더 빠르게 처리할 수 있다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296930-6D98-0487-1F42-E3AF0D000CF0}"/>
              </a:ext>
            </a:extLst>
          </p:cNvPr>
          <p:cNvSpPr txBox="1"/>
          <p:nvPr/>
        </p:nvSpPr>
        <p:spPr>
          <a:xfrm>
            <a:off x="435859" y="5344773"/>
            <a:ext cx="9940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CMOS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가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CCD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보다 더 유연하지만 각 픽셀마다 회로가 인접해 있어 빛을 감지하는 영역이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CCD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보다 작다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2544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A55B163-5C41-3350-2B7A-E9E5CBACC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559" y="0"/>
            <a:ext cx="7488881" cy="42129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92D37F-3E8F-1FBD-35D6-79615DEC3047}"/>
              </a:ext>
            </a:extLst>
          </p:cNvPr>
          <p:cNvSpPr txBox="1"/>
          <p:nvPr/>
        </p:nvSpPr>
        <p:spPr>
          <a:xfrm>
            <a:off x="435859" y="4497955"/>
            <a:ext cx="7467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픽셀은 색상을 판별할 수 없어 위에 색상 필터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(RGB)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를 두어 색상을 측정한다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B27123-CB88-1807-EE11-5FC6A77D6062}"/>
              </a:ext>
            </a:extLst>
          </p:cNvPr>
          <p:cNvSpPr txBox="1"/>
          <p:nvPr/>
        </p:nvSpPr>
        <p:spPr>
          <a:xfrm>
            <a:off x="435859" y="4898931"/>
            <a:ext cx="10876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한 픽셀에는 한 개의 색상 필터만 측정 가능해 이미지 촬영 후에는 여러 컬러 픽셀을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보간하여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색상 값을 얻는다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1CC4E2-58EA-83E8-901A-EB17FBB917A0}"/>
              </a:ext>
            </a:extLst>
          </p:cNvPr>
          <p:cNvSpPr txBox="1"/>
          <p:nvPr/>
        </p:nvSpPr>
        <p:spPr>
          <a:xfrm>
            <a:off x="435859" y="5299907"/>
            <a:ext cx="9722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각 픽셀 위에는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마이크로렌즈를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두어 렌즈로부터 받은 빛을 픽셀의 민감 영역으로 모으는 역할을 한다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76308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13572FD-D9E3-B894-C539-98497AF7A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178" y="0"/>
            <a:ext cx="7493644" cy="42035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1F74A2-F286-8000-3494-CB7E08C2F1DF}"/>
              </a:ext>
            </a:extLst>
          </p:cNvPr>
          <p:cNvSpPr txBox="1"/>
          <p:nvPr/>
        </p:nvSpPr>
        <p:spPr>
          <a:xfrm>
            <a:off x="435859" y="4497955"/>
            <a:ext cx="306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이미지 센서의 단면 주사 사진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F0363D-15DE-6939-302F-4A0AC2450AD8}"/>
              </a:ext>
            </a:extLst>
          </p:cNvPr>
          <p:cNvSpPr txBox="1"/>
          <p:nvPr/>
        </p:nvSpPr>
        <p:spPr>
          <a:xfrm>
            <a:off x="435859" y="4867287"/>
            <a:ext cx="9594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마이크로렌즈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컬러필터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픽셀과 회로들이 있다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깊이는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9.6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마이크로미터로 매우 얇은 실리콘 층이다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0403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A6BD73-A45A-25E8-2F1F-53F5335FF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800" y="0"/>
            <a:ext cx="7422400" cy="41602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CE6DAD-9713-67DB-74E1-1A934DE85793}"/>
              </a:ext>
            </a:extLst>
          </p:cNvPr>
          <p:cNvSpPr txBox="1"/>
          <p:nvPr/>
        </p:nvSpPr>
        <p:spPr>
          <a:xfrm>
            <a:off x="351871" y="4374429"/>
            <a:ext cx="2032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1558 –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핀홀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카메라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39751C-8D0F-12CB-5FA2-0AE6241F2FB7}"/>
              </a:ext>
            </a:extLst>
          </p:cNvPr>
          <p:cNvSpPr txBox="1"/>
          <p:nvPr/>
        </p:nvSpPr>
        <p:spPr>
          <a:xfrm>
            <a:off x="520700" y="5029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F479FC-CE4B-0803-3543-5675364CECC1}"/>
              </a:ext>
            </a:extLst>
          </p:cNvPr>
          <p:cNvSpPr txBox="1"/>
          <p:nvPr/>
        </p:nvSpPr>
        <p:spPr>
          <a:xfrm>
            <a:off x="435859" y="4743761"/>
            <a:ext cx="824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기원전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500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년에 중국 철학자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서기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1000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년쯤의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아라비아 철학자와 과학자들이 실험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5B3952-B0D8-FA7E-BF5B-2EF62C16C95E}"/>
              </a:ext>
            </a:extLst>
          </p:cNvPr>
          <p:cNvSpPr txBox="1"/>
          <p:nvPr/>
        </p:nvSpPr>
        <p:spPr>
          <a:xfrm>
            <a:off x="435859" y="5142627"/>
            <a:ext cx="10222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위 그림은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16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세기의 스케치로 벽에 작은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핀홀이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있고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3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차원 장면이 왼쪽 벽에 투사되어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2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차원 이미지가 생성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2F7CB5-8996-9BC1-C955-4AF340CB20FC}"/>
              </a:ext>
            </a:extLst>
          </p:cNvPr>
          <p:cNvSpPr txBox="1"/>
          <p:nvPr/>
        </p:nvSpPr>
        <p:spPr>
          <a:xfrm>
            <a:off x="435859" y="5541493"/>
            <a:ext cx="7138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매우 선명한 이미지를 만들지만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빛이 충분하지 않아 이미지가 매우 어둡다</a:t>
            </a:r>
          </a:p>
        </p:txBody>
      </p:sp>
    </p:spTree>
    <p:extLst>
      <p:ext uri="{BB962C8B-B14F-4D97-AF65-F5344CB8AC3E}">
        <p14:creationId xmlns:p14="http://schemas.microsoft.com/office/powerpoint/2010/main" val="2466765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6BEA2E2-DA67-B446-DC15-B7764E402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860" y="0"/>
            <a:ext cx="7408280" cy="41695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E2771D4-4FEC-683E-2F99-664B5F9111F4}"/>
              </a:ext>
            </a:extLst>
          </p:cNvPr>
          <p:cNvSpPr txBox="1"/>
          <p:nvPr/>
        </p:nvSpPr>
        <p:spPr>
          <a:xfrm>
            <a:off x="308463" y="4342780"/>
            <a:ext cx="229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1568 –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수평면 이미지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D34538-AC8D-7AE8-DA50-C7C2A9C24482}"/>
              </a:ext>
            </a:extLst>
          </p:cNvPr>
          <p:cNvSpPr txBox="1"/>
          <p:nvPr/>
        </p:nvSpPr>
        <p:spPr>
          <a:xfrm>
            <a:off x="435859" y="4743761"/>
            <a:ext cx="11081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핀홀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카메라가 투사되는 벽에 거울로 반사 시켜 작가들이 더 쉽게 투사된 이미지를 그릴 수 있게 수평면 이미지를 생성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A82018-6FA6-7BA7-A09D-CC92FFD18325}"/>
              </a:ext>
            </a:extLst>
          </p:cNvPr>
          <p:cNvSpPr txBox="1"/>
          <p:nvPr/>
        </p:nvSpPr>
        <p:spPr>
          <a:xfrm>
            <a:off x="435859" y="5144742"/>
            <a:ext cx="3009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편하게 앉아서 스케치가 가능</a:t>
            </a:r>
          </a:p>
        </p:txBody>
      </p:sp>
    </p:spTree>
    <p:extLst>
      <p:ext uri="{BB962C8B-B14F-4D97-AF65-F5344CB8AC3E}">
        <p14:creationId xmlns:p14="http://schemas.microsoft.com/office/powerpoint/2010/main" val="3019761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820CF98-EB85-8BD0-28E4-11169278D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451" y="0"/>
            <a:ext cx="7509097" cy="41942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EB6EAA-D2C3-9E7E-B60D-E40F04324FA3}"/>
              </a:ext>
            </a:extLst>
          </p:cNvPr>
          <p:cNvSpPr txBox="1"/>
          <p:nvPr/>
        </p:nvSpPr>
        <p:spPr>
          <a:xfrm>
            <a:off x="308522" y="4368149"/>
            <a:ext cx="2032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1837 –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필름의 발명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62E8F-7464-9779-D8F4-9316DEE471C3}"/>
              </a:ext>
            </a:extLst>
          </p:cNvPr>
          <p:cNvSpPr txBox="1"/>
          <p:nvPr/>
        </p:nvSpPr>
        <p:spPr>
          <a:xfrm>
            <a:off x="435859" y="4743761"/>
            <a:ext cx="4804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이미지의 역사에서 중요한 발명으로 꼽히는 필름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DD3525-2BC2-7499-C955-F3B8E1862E25}"/>
              </a:ext>
            </a:extLst>
          </p:cNvPr>
          <p:cNvSpPr txBox="1"/>
          <p:nvPr/>
        </p:nvSpPr>
        <p:spPr>
          <a:xfrm>
            <a:off x="435858" y="5153105"/>
            <a:ext cx="9248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다게르가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발명한 </a:t>
            </a:r>
            <a:r>
              <a:rPr lang="ko-KR" altLang="en-US" b="0" i="0" dirty="0" err="1">
                <a:solidFill>
                  <a:srgbClr val="212529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다게레오</a:t>
            </a:r>
            <a:r>
              <a:rPr lang="ko-KR" altLang="en-US" b="0" i="0" dirty="0">
                <a:solidFill>
                  <a:srgbClr val="212529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타입의 이미지로 처음으로 작가 없이도 순간을 포착할 수 있게 되었다</a:t>
            </a:r>
            <a:r>
              <a:rPr lang="en-US" altLang="ko-KR" b="0" i="0" dirty="0">
                <a:solidFill>
                  <a:srgbClr val="212529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6793FC-CF26-98E4-3A0F-23F19A10B419}"/>
              </a:ext>
            </a:extLst>
          </p:cNvPr>
          <p:cNvSpPr txBox="1"/>
          <p:nvPr/>
        </p:nvSpPr>
        <p:spPr>
          <a:xfrm>
            <a:off x="435857" y="5568729"/>
            <a:ext cx="1029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필름에는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할로겐화은이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있고 이것이  빛에 노출되면 금속성 은으로 변환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밝기에 따라 변환된 정도가 달라짐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5CDA46-C37B-4B55-737E-4C266FB0EF8D}"/>
              </a:ext>
            </a:extLst>
          </p:cNvPr>
          <p:cNvSpPr txBox="1"/>
          <p:nvPr/>
        </p:nvSpPr>
        <p:spPr>
          <a:xfrm>
            <a:off x="435857" y="5984353"/>
            <a:ext cx="3073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필름을 현상하면 사진이 된다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4674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6C02C12-7C5D-1200-1F0E-1AB3ABEF2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5745" y="0"/>
            <a:ext cx="7400509" cy="4127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4DDDB2-64D5-8E6D-AFEF-AA06DED44349}"/>
              </a:ext>
            </a:extLst>
          </p:cNvPr>
          <p:cNvSpPr txBox="1"/>
          <p:nvPr/>
        </p:nvSpPr>
        <p:spPr>
          <a:xfrm>
            <a:off x="311520" y="4384877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1877 –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컬러 이미지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E9B96E-FADB-E57E-A980-4BC31D0599EF}"/>
              </a:ext>
            </a:extLst>
          </p:cNvPr>
          <p:cNvSpPr txBox="1"/>
          <p:nvPr/>
        </p:nvSpPr>
        <p:spPr>
          <a:xfrm>
            <a:off x="435859" y="4743761"/>
            <a:ext cx="6965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할로겐화은을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사용하고 염료 결합제를 사용해 컬러 사진을 만들 수 있다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E09217-65C2-A999-E3A9-F14D20FD5123}"/>
              </a:ext>
            </a:extLst>
          </p:cNvPr>
          <p:cNvSpPr txBox="1"/>
          <p:nvPr/>
        </p:nvSpPr>
        <p:spPr>
          <a:xfrm>
            <a:off x="435859" y="5185804"/>
            <a:ext cx="114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염료 결합제는 여러 겹의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할로겐화은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층으로 구성되고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각각의 층은 각각의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RGB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빛에 반응해 색상 정보를 기록하게 된다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90242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0CD361D-C607-D230-5ADD-7A591E113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941" y="0"/>
            <a:ext cx="7484117" cy="41836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6CFDFB-444D-27B2-A311-81CDAE3E0239}"/>
              </a:ext>
            </a:extLst>
          </p:cNvPr>
          <p:cNvSpPr txBox="1"/>
          <p:nvPr/>
        </p:nvSpPr>
        <p:spPr>
          <a:xfrm>
            <a:off x="334782" y="4331755"/>
            <a:ext cx="2930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1928 –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소비자용 필름 카메라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90E858-AB70-97A4-773F-64EB85503ACD}"/>
              </a:ext>
            </a:extLst>
          </p:cNvPr>
          <p:cNvSpPr txBox="1"/>
          <p:nvPr/>
        </p:nvSpPr>
        <p:spPr>
          <a:xfrm>
            <a:off x="435859" y="4743761"/>
            <a:ext cx="77091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위 이미지는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에르네만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카메라와 광고 문구로 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“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보이는 대로 사진을 찍을 수 있다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”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7EE160-3EE6-7D5A-3812-B4989F07CA7C}"/>
              </a:ext>
            </a:extLst>
          </p:cNvPr>
          <p:cNvSpPr txBox="1"/>
          <p:nvPr/>
        </p:nvSpPr>
        <p:spPr>
          <a:xfrm>
            <a:off x="435859" y="5155767"/>
            <a:ext cx="5445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누구든지 자신이 보는 모든 것을 기록할 수 있게 되었다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AF0F73-9746-DEC0-8BC4-784D440CB289}"/>
              </a:ext>
            </a:extLst>
          </p:cNvPr>
          <p:cNvSpPr txBox="1"/>
          <p:nvPr/>
        </p:nvSpPr>
        <p:spPr>
          <a:xfrm>
            <a:off x="435859" y="5566300"/>
            <a:ext cx="3719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시각적인 표현과 소통이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가능해졌다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!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291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9D9B505-2D47-EE69-58C4-E5DE11F55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133" y="0"/>
            <a:ext cx="7431733" cy="4148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A0F7A57-3121-B1E7-B053-CAE2E5884CEE}"/>
              </a:ext>
            </a:extLst>
          </p:cNvPr>
          <p:cNvSpPr txBox="1"/>
          <p:nvPr/>
        </p:nvSpPr>
        <p:spPr>
          <a:xfrm>
            <a:off x="347482" y="4356969"/>
            <a:ext cx="2719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1970 –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실리콘 이미지 센서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A57556-2AC2-0FFE-FB97-AE00595C6194}"/>
              </a:ext>
            </a:extLst>
          </p:cNvPr>
          <p:cNvSpPr txBox="1"/>
          <p:nvPr/>
        </p:nvSpPr>
        <p:spPr>
          <a:xfrm>
            <a:off x="435859" y="5164870"/>
            <a:ext cx="9921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필름은 다 쓰면 교체해야 하지만 실리콘 이미지 센서는 교체할 필요도 없고 계속 사진 촬영이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가능해졌다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15B65-935C-BACA-7D4C-5A5260E5A028}"/>
              </a:ext>
            </a:extLst>
          </p:cNvPr>
          <p:cNvSpPr txBox="1"/>
          <p:nvPr/>
        </p:nvSpPr>
        <p:spPr>
          <a:xfrm>
            <a:off x="435859" y="4743761"/>
            <a:ext cx="2585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필름보다 더 중요한 발명</a:t>
            </a:r>
          </a:p>
        </p:txBody>
      </p:sp>
    </p:spTree>
    <p:extLst>
      <p:ext uri="{BB962C8B-B14F-4D97-AF65-F5344CB8AC3E}">
        <p14:creationId xmlns:p14="http://schemas.microsoft.com/office/powerpoint/2010/main" val="3828002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1FE028-3E51-F309-0C20-B6F6FFD8A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361" y="0"/>
            <a:ext cx="7397277" cy="41547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3E9473-E0B0-7E9A-4DAD-CB16E1A10A84}"/>
              </a:ext>
            </a:extLst>
          </p:cNvPr>
          <p:cNvSpPr txBox="1"/>
          <p:nvPr/>
        </p:nvSpPr>
        <p:spPr>
          <a:xfrm>
            <a:off x="360182" y="4365211"/>
            <a:ext cx="2244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1994 –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디지털 카메라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02C41C-AA3D-CC5D-AFDF-0E0DFD2CC775}"/>
              </a:ext>
            </a:extLst>
          </p:cNvPr>
          <p:cNvSpPr txBox="1"/>
          <p:nvPr/>
        </p:nvSpPr>
        <p:spPr>
          <a:xfrm>
            <a:off x="435859" y="4743761"/>
            <a:ext cx="890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이미지 센서 기술이 안정화 되는데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20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년 정도 걸렸고 이후 디지털 카메라 시장이 급격히 성장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E396A4-14FB-4B64-577F-01F30D635D04}"/>
              </a:ext>
            </a:extLst>
          </p:cNvPr>
          <p:cNvSpPr txBox="1"/>
          <p:nvPr/>
        </p:nvSpPr>
        <p:spPr>
          <a:xfrm>
            <a:off x="435859" y="5138898"/>
            <a:ext cx="10671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처음에는 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640x480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해상도의 이미지를 촬영할 수 있었고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이때는 전력 소비가 심해 배터리 교체를 자주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해야했다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6348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938</Words>
  <Application>Microsoft Macintosh PowerPoint</Application>
  <PresentationFormat>와이드스크린</PresentationFormat>
  <Paragraphs>87</Paragraphs>
  <Slides>24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0" baseType="lpstr">
      <vt:lpstr>-apple-system</vt:lpstr>
      <vt:lpstr>나눔고딕</vt:lpstr>
      <vt:lpstr>맑은 고딕</vt:lpstr>
      <vt:lpstr>Noto Sans KR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곽나영 Nayoung Gwak</dc:creator>
  <cp:lastModifiedBy>곽나영 Nayoung Gwak</cp:lastModifiedBy>
  <cp:revision>14</cp:revision>
  <dcterms:created xsi:type="dcterms:W3CDTF">2024-09-09T23:27:54Z</dcterms:created>
  <dcterms:modified xsi:type="dcterms:W3CDTF">2024-09-10T10:49:59Z</dcterms:modified>
</cp:coreProperties>
</file>

<file path=docProps/thumbnail.jpeg>
</file>